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9"/>
  </p:notesMasterIdLst>
  <p:handoutMasterIdLst>
    <p:handoutMasterId r:id="rId10"/>
  </p:handoutMasterIdLst>
  <p:sldIdLst>
    <p:sldId id="2549" r:id="rId2"/>
    <p:sldId id="2552" r:id="rId3"/>
    <p:sldId id="2553" r:id="rId4"/>
    <p:sldId id="2554" r:id="rId5"/>
    <p:sldId id="2548" r:id="rId6"/>
    <p:sldId id="2558" r:id="rId7"/>
    <p:sldId id="2537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43" autoAdjust="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hyperlink" Target="mailto:ykppc@guu.ru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5" Type="http://schemas.openxmlformats.org/officeDocument/2006/relationships/hyperlink" Target="mailto:ykppc@guu.ru" TargetMode="External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 rtlCol="0"/>
        <a:lstStyle/>
        <a:p>
          <a:pPr rtl="0"/>
          <a:endParaRPr lang="en-US"/>
        </a:p>
      </dgm:t>
    </dgm:pt>
    <dgm:pt modelId="{FB4A9FD8-F785-44C2-9FDE-4644D2939FC9}">
      <dgm:prSet/>
      <dgm:spPr/>
      <dgm:t>
        <a:bodyPr rtlCol="0"/>
        <a:lstStyle/>
        <a:p>
          <a:pPr rtl="0"/>
          <a:r>
            <a:rPr lang="ru-RU" noProof="0" dirty="0">
              <a:solidFill>
                <a:schemeClr val="tx1"/>
              </a:solidFill>
            </a:rPr>
            <a:t>Всегда готовы оказать вам поддержку</a:t>
          </a:r>
        </a:p>
        <a:p>
          <a:pPr rtl="0"/>
          <a:r>
            <a:rPr lang="en-US" noProof="0" dirty="0">
              <a:solidFill>
                <a:schemeClr val="tx1"/>
              </a:solidFill>
            </a:rPr>
            <a:t>ykppc@guu.ru</a:t>
          </a:r>
          <a:endParaRPr lang="ru-RU" noProof="0" dirty="0">
            <a:solidFill>
              <a:schemeClr val="tx1"/>
            </a:solidFill>
          </a:endParaRPr>
        </a:p>
      </dgm:t>
    </dgm:pt>
    <dgm:pt modelId="{3811FAB2-DEC4-40CD-B436-1EA2FF424EC6}" type="parTrans" cxnId="{0BFF8536-7CDC-402B-BB87-1C975AE3F3C5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FEBF54AD-35F6-4AEC-B3E6-42CEA4068404}" type="sibTrans" cxnId="{0BFF8536-7CDC-402B-BB87-1C975AE3F3C5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658DB0DD-496D-48FB-8B5A-ACAA73AC9B72}">
      <dgm:prSet/>
      <dgm:spPr/>
      <dgm:t>
        <a:bodyPr rtlCol="0"/>
        <a:lstStyle/>
        <a:p>
          <a:pPr rtl="0"/>
          <a:r>
            <a:rPr lang="ru-RU" i="0" noProof="1">
              <a:solidFill>
                <a:schemeClr val="tx1"/>
              </a:solidFill>
            </a:rPr>
            <a:t>Адрес электронной почты</a:t>
          </a:r>
          <a:br>
            <a:rPr lang="ru-RU" noProof="1">
              <a:solidFill>
                <a:schemeClr val="tx1"/>
              </a:solidFill>
            </a:rPr>
          </a:br>
          <a:r>
            <a:rPr lang="en-US" noProof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ykppc@guu.ru</a:t>
          </a:r>
          <a:endParaRPr lang="ru-RU" noProof="0" dirty="0">
            <a:solidFill>
              <a:schemeClr val="tx1"/>
            </a:solidFill>
          </a:endParaRPr>
        </a:p>
        <a:p>
          <a:pPr rtl="0"/>
          <a:r>
            <a:rPr lang="ru-RU" i="0" noProof="1">
              <a:solidFill>
                <a:schemeClr val="tx1"/>
              </a:solidFill>
            </a:rPr>
            <a:t>Телефон</a:t>
          </a:r>
          <a:br>
            <a:rPr lang="ru-RU" noProof="1">
              <a:solidFill>
                <a:schemeClr val="tx1"/>
              </a:solidFill>
            </a:rPr>
          </a:br>
          <a:r>
            <a:rPr lang="ru-RU" b="0" noProof="1">
              <a:solidFill>
                <a:schemeClr val="tx1"/>
              </a:solidFill>
            </a:rPr>
            <a:t>+79164492677</a:t>
          </a:r>
          <a:endParaRPr lang="ru-RU" noProof="0" dirty="0">
            <a:solidFill>
              <a:schemeClr val="tx1"/>
            </a:solidFill>
          </a:endParaRPr>
        </a:p>
      </dgm:t>
    </dgm:pt>
    <dgm:pt modelId="{9A45E2A2-9212-4296-A561-44FEB6723FA9}" type="parTrans" cxnId="{FA3688ED-5322-4AB2-8ECC-1874D8B53532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22C41B1D-4A52-4229-ADBC-7E4C5E5C3B73}" type="sibTrans" cxnId="{FA3688ED-5322-4AB2-8ECC-1874D8B53532}">
      <dgm:prSet/>
      <dgm:spPr/>
      <dgm:t>
        <a:bodyPr rtlCol="0"/>
        <a:lstStyle/>
        <a:p>
          <a:pPr rtl="0"/>
          <a:endParaRPr lang="ru-RU" noProof="0" dirty="0">
            <a:solidFill>
              <a:schemeClr val="tx1"/>
            </a:solidFill>
          </a:endParaRPr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</dgm:pt>
    <dgm:pt modelId="{D13F0E0E-FE7F-47BA-904E-1B6FD1466123}" type="pres">
      <dgm:prSet presAssocID="{FB4A9FD8-F785-44C2-9FDE-4644D2939FC9}" presName="compNode" presStyleCnt="0"/>
      <dgm:spPr/>
    </dgm:pt>
    <dgm:pt modelId="{55211292-5724-4CF3-9B68-C9C37D007AE6}" type="pres">
      <dgm:prSet presAssocID="{FB4A9FD8-F785-44C2-9FDE-4644D2939FC9}" presName="bgRect" presStyleLbl="bgShp" presStyleIdx="0" presStyleCnt="2"/>
      <dgm:spPr>
        <a:xfrm>
          <a:off x="0" y="849991"/>
          <a:ext cx="5906181" cy="1569215"/>
        </a:xfrm>
        <a:prstGeom prst="rect">
          <a:avLst/>
        </a:prstGeom>
        <a:noFill/>
        <a:ln w="38100" cap="sq" cmpd="dbl">
          <a:noFill/>
          <a:prstDash val="solid"/>
          <a:miter lim="800000"/>
        </a:ln>
        <a:effectLst/>
      </dgm:spPr>
    </dgm:pt>
    <dgm:pt modelId="{863410B7-CA0F-43F4-960E-9DA7059AF511}" type="pres">
      <dgm:prSet presAssocID="{FB4A9FD8-F785-44C2-9FDE-4644D2939FC9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9898D1A-E064-4261-B88A-4EB8AC0EA74E}" type="pres">
      <dgm:prSet presAssocID="{FB4A9FD8-F785-44C2-9FDE-4644D2939FC9}" presName="spaceRect" presStyleCnt="0"/>
      <dgm:spPr/>
    </dgm:pt>
    <dgm:pt modelId="{9B72B821-D3EB-46EE-BCA0-DA5A1D91AF84}" type="pres">
      <dgm:prSet presAssocID="{FB4A9FD8-F785-44C2-9FDE-4644D2939FC9}" presName="parTx" presStyleLbl="revTx" presStyleIdx="0" presStyleCnt="2">
        <dgm:presLayoutVars>
          <dgm:chMax val="0"/>
          <dgm:chPref val="0"/>
        </dgm:presLayoutVars>
      </dgm:prSet>
      <dgm:spPr/>
    </dgm:pt>
    <dgm:pt modelId="{025FFD97-9CE9-4F1F-BFB2-1B08A76669C0}" type="pres">
      <dgm:prSet presAssocID="{FEBF54AD-35F6-4AEC-B3E6-42CEA4068404}" presName="sibTrans" presStyleCnt="0"/>
      <dgm:spPr/>
    </dgm:pt>
    <dgm:pt modelId="{E0BD8FEF-3692-47A7-9253-82960931F6B7}" type="pres">
      <dgm:prSet presAssocID="{658DB0DD-496D-48FB-8B5A-ACAA73AC9B72}" presName="compNode" presStyleCnt="0"/>
      <dgm:spPr/>
    </dgm:pt>
    <dgm:pt modelId="{5EDC32A8-8A30-43AA-B28C-4DE1051927E9}" type="pres">
      <dgm:prSet presAssocID="{658DB0DD-496D-48FB-8B5A-ACAA73AC9B72}" presName="bgRect" presStyleLbl="bgShp" presStyleIdx="1" presStyleCnt="2"/>
      <dgm:spPr>
        <a:xfrm>
          <a:off x="0" y="2811510"/>
          <a:ext cx="5906181" cy="1569215"/>
        </a:xfrm>
        <a:prstGeom prst="rect">
          <a:avLst/>
        </a:prstGeom>
        <a:noFill/>
        <a:ln w="38100" cap="sq" cmpd="dbl">
          <a:noFill/>
          <a:prstDash val="solid"/>
          <a:miter lim="800000"/>
        </a:ln>
        <a:effectLst/>
      </dgm:spPr>
    </dgm:pt>
    <dgm:pt modelId="{6AC72B6A-45B7-4ABB-9EFD-F5AC17DE9608}" type="pres">
      <dgm:prSet presAssocID="{658DB0DD-496D-48FB-8B5A-ACAA73AC9B72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3CD3599-88DE-4DEB-81BF-520379977D7B}" type="pres">
      <dgm:prSet presAssocID="{658DB0DD-496D-48FB-8B5A-ACAA73AC9B72}" presName="spaceRect" presStyleCnt="0"/>
      <dgm:spPr/>
    </dgm:pt>
    <dgm:pt modelId="{E7286CCF-EBB1-4A29-B240-4BC3DA177E84}" type="pres">
      <dgm:prSet presAssocID="{658DB0DD-496D-48FB-8B5A-ACAA73AC9B72}" presName="parTx" presStyleLbl="revTx" presStyleIdx="1" presStyleCnt="2" custScaleY="147468" custLinFactNeighborX="-1398" custLinFactNeighborY="-1881">
        <dgm:presLayoutVars>
          <dgm:chMax val="0"/>
          <dgm:chPref val="0"/>
        </dgm:presLayoutVars>
      </dgm:prSet>
      <dgm:spPr/>
    </dgm:pt>
  </dgm:ptLst>
  <dgm:cxnLst>
    <dgm:cxn modelId="{0BFF8536-7CDC-402B-BB87-1C975AE3F3C5}" srcId="{FEBC1820-0E7C-4CC8-AF32-90D056649DDF}" destId="{FB4A9FD8-F785-44C2-9FDE-4644D2939FC9}" srcOrd="0" destOrd="0" parTransId="{3811FAB2-DEC4-40CD-B436-1EA2FF424EC6}" sibTransId="{FEBF54AD-35F6-4AEC-B3E6-42CEA4068404}"/>
    <dgm:cxn modelId="{940E105F-883F-44D4-9F56-0B7FE14915E9}" type="presOf" srcId="{658DB0DD-496D-48FB-8B5A-ACAA73AC9B72}" destId="{E7286CCF-EBB1-4A29-B240-4BC3DA177E84}" srcOrd="0" destOrd="0" presId="urn:microsoft.com/office/officeart/2018/2/layout/IconVerticalSolidList"/>
    <dgm:cxn modelId="{61977E78-748F-4B5D-8121-664EFC829AE6}" type="presOf" srcId="{FB4A9FD8-F785-44C2-9FDE-4644D2939FC9}" destId="{9B72B821-D3EB-46EE-BCA0-DA5A1D91AF84}" srcOrd="0" destOrd="0" presId="urn:microsoft.com/office/officeart/2018/2/layout/IconVerticalSolidList"/>
    <dgm:cxn modelId="{FA3688ED-5322-4AB2-8ECC-1874D8B53532}" srcId="{FEBC1820-0E7C-4CC8-AF32-90D056649DDF}" destId="{658DB0DD-496D-48FB-8B5A-ACAA73AC9B72}" srcOrd="1" destOrd="0" parTransId="{9A45E2A2-9212-4296-A561-44FEB6723FA9}" sibTransId="{22C41B1D-4A52-4229-ADBC-7E4C5E5C3B73}"/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  <dgm:cxn modelId="{0AB8BE59-62C3-4D52-852D-3357A42DC1CB}" type="presParOf" srcId="{62B988CA-B890-45A0-A09D-F938A17DC46E}" destId="{D13F0E0E-FE7F-47BA-904E-1B6FD1466123}" srcOrd="0" destOrd="0" presId="urn:microsoft.com/office/officeart/2018/2/layout/IconVerticalSolidList"/>
    <dgm:cxn modelId="{40248949-64A5-44F1-9329-14F317069236}" type="presParOf" srcId="{D13F0E0E-FE7F-47BA-904E-1B6FD1466123}" destId="{55211292-5724-4CF3-9B68-C9C37D007AE6}" srcOrd="0" destOrd="0" presId="urn:microsoft.com/office/officeart/2018/2/layout/IconVerticalSolidList"/>
    <dgm:cxn modelId="{C7EA334F-CBDA-4D2C-9DA9-FD467FB1B932}" type="presParOf" srcId="{D13F0E0E-FE7F-47BA-904E-1B6FD1466123}" destId="{863410B7-CA0F-43F4-960E-9DA7059AF511}" srcOrd="1" destOrd="0" presId="urn:microsoft.com/office/officeart/2018/2/layout/IconVerticalSolidList"/>
    <dgm:cxn modelId="{926CA147-421B-4FCE-94A0-03F7BC3DCFE1}" type="presParOf" srcId="{D13F0E0E-FE7F-47BA-904E-1B6FD1466123}" destId="{D9898D1A-E064-4261-B88A-4EB8AC0EA74E}" srcOrd="2" destOrd="0" presId="urn:microsoft.com/office/officeart/2018/2/layout/IconVerticalSolidList"/>
    <dgm:cxn modelId="{00D14914-C13B-4223-9651-F5BE3FB276F6}" type="presParOf" srcId="{D13F0E0E-FE7F-47BA-904E-1B6FD1466123}" destId="{9B72B821-D3EB-46EE-BCA0-DA5A1D91AF84}" srcOrd="3" destOrd="0" presId="urn:microsoft.com/office/officeart/2018/2/layout/IconVerticalSolidList"/>
    <dgm:cxn modelId="{920DD7CD-897E-4B37-BD43-A1B2E58CE2CB}" type="presParOf" srcId="{62B988CA-B890-45A0-A09D-F938A17DC46E}" destId="{025FFD97-9CE9-4F1F-BFB2-1B08A76669C0}" srcOrd="1" destOrd="0" presId="urn:microsoft.com/office/officeart/2018/2/layout/IconVerticalSolidList"/>
    <dgm:cxn modelId="{77849E9C-8FA9-46BD-AF4D-35721A917D7D}" type="presParOf" srcId="{62B988CA-B890-45A0-A09D-F938A17DC46E}" destId="{E0BD8FEF-3692-47A7-9253-82960931F6B7}" srcOrd="2" destOrd="0" presId="urn:microsoft.com/office/officeart/2018/2/layout/IconVerticalSolidList"/>
    <dgm:cxn modelId="{E81A4F51-8CB5-43FA-916F-E102953BCAC4}" type="presParOf" srcId="{E0BD8FEF-3692-47A7-9253-82960931F6B7}" destId="{5EDC32A8-8A30-43AA-B28C-4DE1051927E9}" srcOrd="0" destOrd="0" presId="urn:microsoft.com/office/officeart/2018/2/layout/IconVerticalSolidList"/>
    <dgm:cxn modelId="{AD227CB4-5B9B-4BE2-BA14-9989AF96D370}" type="presParOf" srcId="{E0BD8FEF-3692-47A7-9253-82960931F6B7}" destId="{6AC72B6A-45B7-4ABB-9EFD-F5AC17DE9608}" srcOrd="1" destOrd="0" presId="urn:microsoft.com/office/officeart/2018/2/layout/IconVerticalSolidList"/>
    <dgm:cxn modelId="{4E154464-E1AA-488E-BD2F-70AF214AC0E4}" type="presParOf" srcId="{E0BD8FEF-3692-47A7-9253-82960931F6B7}" destId="{C3CD3599-88DE-4DEB-81BF-520379977D7B}" srcOrd="2" destOrd="0" presId="urn:microsoft.com/office/officeart/2018/2/layout/IconVerticalSolidList"/>
    <dgm:cxn modelId="{A4329523-DF54-4571-9B6A-0350FE851B90}" type="presParOf" srcId="{E0BD8FEF-3692-47A7-9253-82960931F6B7}" destId="{E7286CCF-EBB1-4A29-B240-4BC3DA177E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11292-5724-4CF3-9B68-C9C37D007AE6}">
      <dsp:nvSpPr>
        <dsp:cNvPr id="0" name=""/>
        <dsp:cNvSpPr/>
      </dsp:nvSpPr>
      <dsp:spPr>
        <a:xfrm>
          <a:off x="0" y="494652"/>
          <a:ext cx="4944403" cy="1625400"/>
        </a:xfrm>
        <a:prstGeom prst="rect">
          <a:avLst/>
        </a:prstGeom>
        <a:noFill/>
        <a:ln w="38100" cap="sq" cmpd="dbl">
          <a:noFill/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410B7-CA0F-43F4-960E-9DA7059AF511}">
      <dsp:nvSpPr>
        <dsp:cNvPr id="0" name=""/>
        <dsp:cNvSpPr/>
      </dsp:nvSpPr>
      <dsp:spPr>
        <a:xfrm>
          <a:off x="491683" y="860367"/>
          <a:ext cx="893970" cy="893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B821-D3EB-46EE-BCA0-DA5A1D91AF84}">
      <dsp:nvSpPr>
        <dsp:cNvPr id="0" name=""/>
        <dsp:cNvSpPr/>
      </dsp:nvSpPr>
      <dsp:spPr>
        <a:xfrm>
          <a:off x="1877337" y="494652"/>
          <a:ext cx="3067065" cy="162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022" tIns="172022" rIns="172022" bIns="172022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noProof="0" dirty="0">
              <a:solidFill>
                <a:schemeClr val="tx1"/>
              </a:solidFill>
            </a:rPr>
            <a:t>Всегда готовы оказать вам поддержку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>
              <a:solidFill>
                <a:schemeClr val="tx1"/>
              </a:solidFill>
            </a:rPr>
            <a:t>ykppc@guu.ru</a:t>
          </a:r>
          <a:endParaRPr lang="ru-RU" sz="2100" kern="1200" noProof="0" dirty="0">
            <a:solidFill>
              <a:schemeClr val="tx1"/>
            </a:solidFill>
          </a:endParaRPr>
        </a:p>
      </dsp:txBody>
      <dsp:txXfrm>
        <a:off x="1877337" y="494652"/>
        <a:ext cx="3067065" cy="1625400"/>
      </dsp:txXfrm>
    </dsp:sp>
    <dsp:sp modelId="{5EDC32A8-8A30-43AA-B28C-4DE1051927E9}">
      <dsp:nvSpPr>
        <dsp:cNvPr id="0" name=""/>
        <dsp:cNvSpPr/>
      </dsp:nvSpPr>
      <dsp:spPr>
        <a:xfrm>
          <a:off x="0" y="2912175"/>
          <a:ext cx="4944403" cy="1625400"/>
        </a:xfrm>
        <a:prstGeom prst="rect">
          <a:avLst/>
        </a:prstGeom>
        <a:noFill/>
        <a:ln w="38100" cap="sq" cmpd="dbl">
          <a:noFill/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72B6A-45B7-4ABB-9EFD-F5AC17DE9608}">
      <dsp:nvSpPr>
        <dsp:cNvPr id="0" name=""/>
        <dsp:cNvSpPr/>
      </dsp:nvSpPr>
      <dsp:spPr>
        <a:xfrm>
          <a:off x="491683" y="3277890"/>
          <a:ext cx="893970" cy="893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86CCF-EBB1-4A29-B240-4BC3DA177E84}">
      <dsp:nvSpPr>
        <dsp:cNvPr id="0" name=""/>
        <dsp:cNvSpPr/>
      </dsp:nvSpPr>
      <dsp:spPr>
        <a:xfrm>
          <a:off x="1834459" y="2495829"/>
          <a:ext cx="3067065" cy="239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022" tIns="172022" rIns="172022" bIns="172022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i="0" kern="1200" noProof="1">
              <a:solidFill>
                <a:schemeClr val="tx1"/>
              </a:solidFill>
            </a:rPr>
            <a:t>Адрес электронной почты</a:t>
          </a:r>
          <a:br>
            <a:rPr lang="ru-RU" sz="2100" kern="1200" noProof="1">
              <a:solidFill>
                <a:schemeClr val="tx1"/>
              </a:solidFill>
            </a:rPr>
          </a:br>
          <a:r>
            <a:rPr lang="en-US" sz="2100" kern="1200" noProof="0" dirty="0">
              <a:solidFill>
                <a:schemeClr val="tx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ykppc@guu.ru</a:t>
          </a:r>
          <a:endParaRPr lang="ru-RU" sz="2100" kern="1200" noProof="0" dirty="0">
            <a:solidFill>
              <a:schemeClr val="tx1"/>
            </a:solidFill>
          </a:endParaRP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i="0" kern="1200" noProof="1">
              <a:solidFill>
                <a:schemeClr val="tx1"/>
              </a:solidFill>
            </a:rPr>
            <a:t>Телефон</a:t>
          </a:r>
          <a:br>
            <a:rPr lang="ru-RU" sz="2100" kern="1200" noProof="1">
              <a:solidFill>
                <a:schemeClr val="tx1"/>
              </a:solidFill>
            </a:rPr>
          </a:br>
          <a:r>
            <a:rPr lang="ru-RU" sz="2100" b="0" kern="1200" noProof="1">
              <a:solidFill>
                <a:schemeClr val="tx1"/>
              </a:solidFill>
            </a:rPr>
            <a:t>+79164492677</a:t>
          </a:r>
          <a:endParaRPr lang="ru-RU" sz="2100" kern="1200" noProof="0" dirty="0">
            <a:solidFill>
              <a:schemeClr val="tx1"/>
            </a:solidFill>
          </a:endParaRPr>
        </a:p>
      </dsp:txBody>
      <dsp:txXfrm>
        <a:off x="1834459" y="2495829"/>
        <a:ext cx="3067065" cy="239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Вертикальный сплошной список со значками"/>
  <dgm:desc val="Используется для отображения сверху вниз последовательности визуальных элементов, сгруппированных в фигуре, с текстом уровня 1 или уровня 1 и 2. Рекомендуется использовать значки или небольшие изображения с более длинными описани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1FC8B-EC93-C64D-BBD2-37E30DAF45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778383-06DB-4BD5-A85F-ECB371CF56A5}" type="datetime1">
              <a:rPr lang="ru-RU" smtClean="0"/>
              <a:t>17.12.2020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B580-7FF0-4890-9376-44BCC8DE4021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7D111EE-B1CE-3F40-8B0E-AB6A92B8545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34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36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89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4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53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75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7D111EE-B1CE-3F40-8B0E-AB6A92B8545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2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E21E32-F3C5-449A-BB13-620A64EA5E22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dirty="0"/>
              <a:t>Щелкните, чтобы изменить подзаголовок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Треугольник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Треугольник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Треугольник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DC6CEA-EEF7-4407-9C90-90AAEB9C4E02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Треугольник 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rtlCol="0"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 rtlCol="0"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Узкий заголовок и объек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0E494-57DE-49FD-BE65-9F6028F201AC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rtlCol="0"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 rtlCol="0"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узким объек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04249B-30E1-43D5-AB2D-F9BAE7E5D767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Треугольник 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rtlCol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rtlCol="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 с изображением и именем ав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9BCF-31CA-45E6-96CC-BA129A116466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rtlCol="0"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Разместите здесь цитату</a:t>
            </a:r>
          </a:p>
        </p:txBody>
      </p:sp>
      <p:sp>
        <p:nvSpPr>
          <p:cNvPr id="13" name="Треугольник 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7" name="Треугольник 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Треугольник 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Треугольник 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Треугольник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9" name="Треугольник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(горизонтально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6" name="Дата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/>
          <a:p>
            <a:pPr rtl="0"/>
            <a:fld id="{EB1BB59D-052A-4394-93F0-FCFFEACBDA0E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17" name="Нижний колонтитул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8" name="Номер слайда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9" name="Заголовок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реугольник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Треугольник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3410A-2FAD-4DB0-8AAD-50E579C8253A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Треугольник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F423B-7D80-4197-93A6-B3BBF6D3981F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(черн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073FC2-DF50-43D9-861C-E76233AD77A3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_бел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BE3CB3-B8F4-4C8C-B783-42A4BC27AD95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 rtlCol="0"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бел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D6618-3834-4B4B-9172-55CDDC16D680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Треугольник 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Заголовок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Треугольник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400" noProof="0" dirty="0"/>
            </a:p>
          </p:txBody>
        </p:sp>
        <p:sp>
          <p:nvSpPr>
            <p:cNvPr id="15" name="Треугольник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noProof="0" dirty="0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45E4D-D81A-46A4-97A5-A855C0AC7B89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400" noProof="0" dirty="0"/>
            </a:p>
          </p:txBody>
        </p:sp>
        <p:sp>
          <p:nvSpPr>
            <p:cNvPr id="21" name="Треугольник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400" noProof="0" dirty="0"/>
            </a:p>
          </p:txBody>
        </p:sp>
      </p:grpSp>
      <p:sp>
        <p:nvSpPr>
          <p:cNvPr id="22" name="Текст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rtlCol="0"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13765-BF7A-4639-8136-1DA108E9B0A8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Треугольник 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Треугольник 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rtlCol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rtlCol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BFDC4B46-13CB-467C-BAB7-6BC4728FDA3B}" type="datetime1">
              <a:rPr lang="ru-RU" noProof="0" smtClean="0"/>
              <a:t>17.12.2020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p_sorokina@guu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eg"/><Relationship Id="rId4" Type="http://schemas.openxmlformats.org/officeDocument/2006/relationships/hyperlink" Target="https://us02web.zoom.us/j/207060758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440" y="1549178"/>
            <a:ext cx="4567608" cy="3566160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«Внедрение смешанных форм обучения на основе интеграции цифровых и аналоговых форматов организации учебного процесса в вузах»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440" y="5115338"/>
            <a:ext cx="4567608" cy="457503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ru-RU" dirty="0"/>
              <a:t>Регламент защиты итогового проекта</a:t>
            </a:r>
          </a:p>
          <a:p>
            <a:pPr rtl="0"/>
            <a:endParaRPr lang="ru-RU" dirty="0"/>
          </a:p>
        </p:txBody>
      </p:sp>
      <p:pic>
        <p:nvPicPr>
          <p:cNvPr id="16" name="Рисунок 15" descr="люди смотрят на план этажа">
            <a:extLst>
              <a:ext uri="{FF2B5EF4-FFF2-40B4-BE49-F238E27FC236}">
                <a16:creationId xmlns:a16="http://schemas.microsoft.com/office/drawing/2014/main" id="{DAC60D5D-D287-9B45-9F54-93A410AFF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Подготовка к защите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5613A2D6-52A2-8C4D-985E-CB4BEE6B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887" y="3401899"/>
            <a:ext cx="6315175" cy="2972397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За час до назначенного времени защиты на почту </a:t>
            </a:r>
            <a:r>
              <a:rPr lang="en-US" dirty="0">
                <a:hlinkClick r:id="rId3"/>
              </a:rPr>
              <a:t>gp_sorokina@guu.ru</a:t>
            </a:r>
            <a:r>
              <a:rPr lang="en-US" dirty="0"/>
              <a:t> </a:t>
            </a:r>
            <a:r>
              <a:rPr lang="ru-RU" dirty="0"/>
              <a:t>необходимо переслать проект, содержащий презентацию в одном из форматов </a:t>
            </a:r>
            <a:r>
              <a:rPr lang="en-US" dirty="0"/>
              <a:t>*.ppt, *.pptx, *.pdf</a:t>
            </a:r>
            <a:r>
              <a:rPr lang="ru-RU" dirty="0"/>
              <a:t> и текстовый файл с проектом в одном из форматов *</a:t>
            </a:r>
            <a:r>
              <a:rPr lang="en-US" dirty="0"/>
              <a:t>.doc, *.docx, *.rtf, *.pdf</a:t>
            </a:r>
            <a:r>
              <a:rPr lang="ru-RU" dirty="0"/>
              <a:t>. В названии файлов должно фигурировать краткое название вуза</a:t>
            </a:r>
          </a:p>
          <a:p>
            <a:pPr rtl="0"/>
            <a:r>
              <a:rPr lang="ru-RU" dirty="0"/>
              <a:t>Защита будет проходить на платформе </a:t>
            </a:r>
            <a:r>
              <a:rPr lang="en-US" dirty="0"/>
              <a:t>Zoom, </a:t>
            </a:r>
            <a:r>
              <a:rPr lang="ru-RU" dirty="0"/>
              <a:t>ссылка для подключения </a:t>
            </a:r>
            <a:r>
              <a:rPr lang="ru-RU" dirty="0" err="1"/>
              <a:t>Zoom</a:t>
            </a:r>
            <a:r>
              <a:rPr lang="ru-RU" dirty="0"/>
              <a:t> </a:t>
            </a:r>
            <a:r>
              <a:rPr lang="ru-RU" dirty="0">
                <a:hlinkClick r:id="rId4"/>
              </a:rPr>
              <a:t>https://us02web.zoom.us/j/2070607589</a:t>
            </a:r>
            <a:r>
              <a:rPr lang="ru-RU" dirty="0"/>
              <a:t> Идентификатор конференции: 207 060 7589 </a:t>
            </a:r>
          </a:p>
          <a:p>
            <a:pPr rtl="0"/>
            <a:r>
              <a:rPr lang="ru-RU" dirty="0"/>
              <a:t>Ссылку для подключения представителю вуза команда пересылает самостоятельно</a:t>
            </a:r>
          </a:p>
        </p:txBody>
      </p:sp>
      <p:pic>
        <p:nvPicPr>
          <p:cNvPr id="28" name="Рисунок 27" descr="женщина смотрит вниз">
            <a:extLst>
              <a:ext uri="{FF2B5EF4-FFF2-40B4-BE49-F238E27FC236}">
                <a16:creationId xmlns:a16="http://schemas.microsoft.com/office/drawing/2014/main" id="{9E319FF9-B321-9D4B-AA89-6EFE572936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4819" y="597553"/>
            <a:ext cx="6063915" cy="6063915"/>
          </a:xfrm>
        </p:spPr>
      </p:pic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B51C228-B9D7-6F4B-9504-969693D4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160" y="1"/>
            <a:ext cx="3815484" cy="1046922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/>
              <a:t>График защит</a:t>
            </a:r>
          </a:p>
        </p:txBody>
      </p:sp>
      <p:pic>
        <p:nvPicPr>
          <p:cNvPr id="12" name="Рисунок 11" descr="позирующая женщина">
            <a:extLst>
              <a:ext uri="{FF2B5EF4-FFF2-40B4-BE49-F238E27FC236}">
                <a16:creationId xmlns:a16="http://schemas.microsoft.com/office/drawing/2014/main" id="{FF84EEF9-99EB-D946-9D26-4C931C143C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281" y="330912"/>
            <a:ext cx="6217440" cy="6217440"/>
          </a:xfr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AB3CC975-654B-4B88-96AF-5AA86DF2B7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69695" y="523462"/>
            <a:ext cx="381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18 декабря 2020 года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6124CD3-2344-42BC-9E78-305667CE9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32158"/>
              </p:ext>
            </p:extLst>
          </p:nvPr>
        </p:nvGraphicFramePr>
        <p:xfrm>
          <a:off x="290636" y="330912"/>
          <a:ext cx="4557290" cy="345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496">
                  <a:extLst>
                    <a:ext uri="{9D8B030D-6E8A-4147-A177-3AD203B41FA5}">
                      <a16:colId xmlns:a16="http://schemas.microsoft.com/office/drawing/2014/main" val="1234460152"/>
                    </a:ext>
                  </a:extLst>
                </a:gridCol>
                <a:gridCol w="3791794">
                  <a:extLst>
                    <a:ext uri="{9D8B030D-6E8A-4147-A177-3AD203B41FA5}">
                      <a16:colId xmlns:a16="http://schemas.microsoft.com/office/drawing/2014/main" val="870664022"/>
                    </a:ext>
                  </a:extLst>
                </a:gridCol>
              </a:tblGrid>
              <a:tr h="336793">
                <a:tc>
                  <a:txBody>
                    <a:bodyPr/>
                    <a:lstStyle/>
                    <a:p>
                      <a:r>
                        <a:rPr lang="ru-RU" sz="1600" dirty="0"/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Вуз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441497"/>
                  </a:ext>
                </a:extLst>
              </a:tr>
              <a:tr h="1806104">
                <a:tc>
                  <a:txBody>
                    <a:bodyPr/>
                    <a:lstStyle/>
                    <a:p>
                      <a:r>
                        <a:rPr lang="ru-RU" sz="1600" dirty="0"/>
                        <a:t>10.00-10.30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Государственное бюджетное образовательное учреждение высшего образования «Московской области Технологический университет имени дважды Героя Советского Союза, летчика-космонавта А.А. Леонова»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513828"/>
                  </a:ext>
                </a:extLst>
              </a:tr>
              <a:tr h="1316313">
                <a:tc>
                  <a:txBody>
                    <a:bodyPr/>
                    <a:lstStyle/>
                    <a:p>
                      <a:r>
                        <a:rPr lang="ru-RU" sz="1600" dirty="0"/>
                        <a:t>10.30-11.00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Федеральное государственное бюджетное образовательное учреждение высшего образования «Омский государственный педагогический университет»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268101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5924AD4-186F-4012-AB0C-D4C250504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50956"/>
              </p:ext>
            </p:extLst>
          </p:nvPr>
        </p:nvGraphicFramePr>
        <p:xfrm>
          <a:off x="6575859" y="2080630"/>
          <a:ext cx="4969366" cy="452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941">
                  <a:extLst>
                    <a:ext uri="{9D8B030D-6E8A-4147-A177-3AD203B41FA5}">
                      <a16:colId xmlns:a16="http://schemas.microsoft.com/office/drawing/2014/main" val="276116230"/>
                    </a:ext>
                  </a:extLst>
                </a:gridCol>
                <a:gridCol w="3620425">
                  <a:extLst>
                    <a:ext uri="{9D8B030D-6E8A-4147-A177-3AD203B41FA5}">
                      <a16:colId xmlns:a16="http://schemas.microsoft.com/office/drawing/2014/main" val="2665635086"/>
                    </a:ext>
                  </a:extLst>
                </a:gridCol>
              </a:tblGrid>
              <a:tr h="353638">
                <a:tc>
                  <a:txBody>
                    <a:bodyPr/>
                    <a:lstStyle/>
                    <a:p>
                      <a:r>
                        <a:rPr lang="ru-RU" sz="1600" dirty="0"/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Вуз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77021"/>
                  </a:ext>
                </a:extLst>
              </a:tr>
              <a:tr h="1482371">
                <a:tc>
                  <a:txBody>
                    <a:bodyPr/>
                    <a:lstStyle/>
                    <a:p>
                      <a:r>
                        <a:rPr lang="ru-RU" sz="1600" dirty="0"/>
                        <a:t>11.00-11.30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Государственное бюджетное образовательное учреждение высшего образования Московской области «Технологический университет имени дважды Героя Советского Союза, летчика-космонавта А.А. Леонова»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21012"/>
                  </a:ext>
                </a:extLst>
              </a:tr>
              <a:tr h="1171281">
                <a:tc>
                  <a:txBody>
                    <a:bodyPr/>
                    <a:lstStyle/>
                    <a:p>
                      <a:r>
                        <a:rPr lang="ru-RU" sz="1600" dirty="0"/>
                        <a:t>11.30-12.00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Федеральное государственное автономное образовательное учреждение высшего образования «Северо-Кавказский федеральный университет»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62194"/>
                  </a:ext>
                </a:extLst>
              </a:tr>
              <a:tr h="1171281">
                <a:tc>
                  <a:txBody>
                    <a:bodyPr/>
                    <a:lstStyle/>
                    <a:p>
                      <a:r>
                        <a:rPr lang="ru-RU" sz="1600" dirty="0"/>
                        <a:t>12.00-12.30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Федеральное государственное бюджетное образовательное учреждение высшего образования «Дагестанский государственный университет»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8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E62366D-E405-43AB-B23E-2E1FBA775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12162"/>
              </p:ext>
            </p:extLst>
          </p:nvPr>
        </p:nvGraphicFramePr>
        <p:xfrm>
          <a:off x="4399722" y="1090183"/>
          <a:ext cx="732967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30">
                  <a:extLst>
                    <a:ext uri="{9D8B030D-6E8A-4147-A177-3AD203B41FA5}">
                      <a16:colId xmlns:a16="http://schemas.microsoft.com/office/drawing/2014/main" val="1673382638"/>
                    </a:ext>
                  </a:extLst>
                </a:gridCol>
                <a:gridCol w="6127640">
                  <a:extLst>
                    <a:ext uri="{9D8B030D-6E8A-4147-A177-3AD203B41FA5}">
                      <a16:colId xmlns:a16="http://schemas.microsoft.com/office/drawing/2014/main" val="3093272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Вуз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2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12.30-13.00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Федеральное государственное бюджетное образовательное учреждение высшего образования «Воронежский государственный университет»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1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13.00-13.30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Федеральное государственное бюджетное образовательное учреждение высшего образования «Национальный исследовательский университет «МЭИ»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75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13.30-14.00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Федеральное государственное бюджетное образовательное учреждение высшего образования «Мордовский государственный педагогический университет имени М.Е. </a:t>
                      </a:r>
                      <a:r>
                        <a:rPr lang="ru-RU" sz="1600" dirty="0" err="1"/>
                        <a:t>Евсевьева</a:t>
                      </a:r>
                      <a:r>
                        <a:rPr lang="ru-RU" sz="1600" dirty="0"/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25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14.00-14.30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Федеральное государственное бюджетное образовательное учреждение высшего образования «Гжельский государственный университет»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77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14.30-15.00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Федеральное государственное бюджетное образовательное учреждение высшего образования «Сочинский государственный университет»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0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16.00-17.00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Государственное образовательное учреждение высшего образования Московской области «Государственный гуманитарно-технологический университет»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650457"/>
                  </a:ext>
                </a:extLst>
              </a:tr>
            </a:tbl>
          </a:graphicData>
        </a:graphic>
      </p:graphicFrame>
      <p:pic>
        <p:nvPicPr>
          <p:cNvPr id="26" name="Рисунок 25" descr="женщина смотрит на планшет">
            <a:extLst>
              <a:ext uri="{FF2B5EF4-FFF2-40B4-BE49-F238E27FC236}">
                <a16:creationId xmlns:a16="http://schemas.microsoft.com/office/drawing/2014/main" id="{7BB0D9BC-46FF-F44B-953D-31A74B8034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23378" cy="686448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A39CFE-F193-9048-BE90-69178B4C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176" y="95085"/>
            <a:ext cx="2988860" cy="1395208"/>
          </a:xfrm>
        </p:spPr>
        <p:txBody>
          <a:bodyPr rtlCol="0"/>
          <a:lstStyle/>
          <a:p>
            <a:pPr rtl="0"/>
            <a:r>
              <a:rPr lang="ru-RU" dirty="0"/>
              <a:t>График защит</a:t>
            </a:r>
          </a:p>
        </p:txBody>
      </p:sp>
      <p:sp>
        <p:nvSpPr>
          <p:cNvPr id="7" name="Объект 10">
            <a:extLst>
              <a:ext uri="{FF2B5EF4-FFF2-40B4-BE49-F238E27FC236}">
                <a16:creationId xmlns:a16="http://schemas.microsoft.com/office/drawing/2014/main" id="{88C931A2-7ED6-42AF-BE02-CFCE48293A77}"/>
              </a:ext>
            </a:extLst>
          </p:cNvPr>
          <p:cNvSpPr txBox="1">
            <a:spLocks/>
          </p:cNvSpPr>
          <p:nvPr/>
        </p:nvSpPr>
        <p:spPr>
          <a:xfrm>
            <a:off x="1885521" y="1090183"/>
            <a:ext cx="381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ru-RU" b="1">
                <a:solidFill>
                  <a:schemeClr val="bg1"/>
                </a:solidFill>
              </a:rPr>
              <a:t>18 декабря 2020 года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есколько рук, сложенные вместе для подбадривания перед началом работы">
            <a:extLst>
              <a:ext uri="{FF2B5EF4-FFF2-40B4-BE49-F238E27FC236}">
                <a16:creationId xmlns:a16="http://schemas.microsoft.com/office/drawing/2014/main" id="{A09F623E-2819-2D41-ADE0-C7B64EF0EC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A85E6E78-A3E5-4BCC-B3BC-807FA0EF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471" y="509156"/>
            <a:ext cx="2988860" cy="1395208"/>
          </a:xfrm>
        </p:spPr>
        <p:txBody>
          <a:bodyPr rtlCol="0"/>
          <a:lstStyle/>
          <a:p>
            <a:pPr rtl="0"/>
            <a:r>
              <a:rPr lang="ru-RU" dirty="0"/>
              <a:t>График защит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A6BAB-4FEF-4B65-908B-54F47A9138FE}"/>
              </a:ext>
            </a:extLst>
          </p:cNvPr>
          <p:cNvSpPr txBox="1"/>
          <p:nvPr/>
        </p:nvSpPr>
        <p:spPr>
          <a:xfrm>
            <a:off x="4717775" y="1535032"/>
            <a:ext cx="26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21 декабря 2020 года</a:t>
            </a: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0444A309-BDA1-4B32-B4EC-33C947FFC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50998"/>
              </p:ext>
            </p:extLst>
          </p:nvPr>
        </p:nvGraphicFramePr>
        <p:xfrm>
          <a:off x="565441" y="615172"/>
          <a:ext cx="4152334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409">
                  <a:extLst>
                    <a:ext uri="{9D8B030D-6E8A-4147-A177-3AD203B41FA5}">
                      <a16:colId xmlns:a16="http://schemas.microsoft.com/office/drawing/2014/main" val="1673382638"/>
                    </a:ext>
                  </a:extLst>
                </a:gridCol>
                <a:gridCol w="3328925">
                  <a:extLst>
                    <a:ext uri="{9D8B030D-6E8A-4147-A177-3AD203B41FA5}">
                      <a16:colId xmlns:a16="http://schemas.microsoft.com/office/drawing/2014/main" val="3093272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Вуз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2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08.30-09.00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Федеральное государственное автономное образовательное учреждение высшего образования «Казанский (Приволжский) федеральный университет»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77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09.00-09.30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Федеральное государственное бюджетное образовательное учреждение высшего образования «Омский государственный университет им. Ф.М. Достоевского»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09.30-10.00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Федеральное государственное бюджетное образовательное учреждение высшего образования «Новосибирский государственный технический университет»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52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10.00-10.30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Федеральное государственное бюджетное образовательное учреждение высшего образования «Государственный университет управления»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124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000" dirty="0"/>
              <a:t>Без присутствия представителя руководства вуза, для которого разработан проект в итоговой комиссии защита проекта не производится</a:t>
            </a:r>
          </a:p>
          <a:p>
            <a:pPr rtl="0"/>
            <a:r>
              <a:rPr lang="ru-RU" sz="2000" dirty="0"/>
              <a:t>Доклад команды: 5-7 мину</a:t>
            </a:r>
            <a:r>
              <a:rPr lang="ru-RU" dirty="0"/>
              <a:t>т</a:t>
            </a:r>
          </a:p>
          <a:p>
            <a:pPr rtl="0"/>
            <a:r>
              <a:rPr lang="ru-RU" sz="2000" dirty="0"/>
              <a:t>Члены итоговой комиссии могут задать вопросы по существу проекта и предложить элементы совершенствования проекта</a:t>
            </a:r>
          </a:p>
          <a:p>
            <a:pPr rtl="0"/>
            <a:r>
              <a:rPr lang="ru-RU" sz="2000" dirty="0">
                <a:solidFill>
                  <a:srgbClr val="FFFEFF"/>
                </a:solidFill>
              </a:rPr>
              <a:t>Присутствие на защите другой команды разрешается!</a:t>
            </a:r>
            <a:endParaRPr lang="ru-RU" dirty="0">
              <a:solidFill>
                <a:srgbClr val="FFFEFF"/>
              </a:solidFill>
            </a:endParaRPr>
          </a:p>
          <a:p>
            <a:pPr rtl="0"/>
            <a:r>
              <a:rPr lang="ru-RU" sz="2000" dirty="0">
                <a:solidFill>
                  <a:srgbClr val="FFFEFF"/>
                </a:solidFill>
              </a:rPr>
              <a:t>Члены другой команды имеют право комментировать проект и предлагать улучшения, после  вопросов и предложений членов итоговой комиссии</a:t>
            </a:r>
          </a:p>
          <a:p>
            <a:pPr rtl="0"/>
            <a:r>
              <a:rPr lang="ru-RU" dirty="0">
                <a:solidFill>
                  <a:srgbClr val="FFFEFF"/>
                </a:solidFill>
              </a:rPr>
              <a:t>Общее время защиты проекта не должно превышать 30 минут</a:t>
            </a:r>
            <a:endParaRPr lang="ru-RU" sz="2000" dirty="0">
              <a:solidFill>
                <a:srgbClr val="FFFEFF"/>
              </a:solidFill>
            </a:endParaRPr>
          </a:p>
          <a:p>
            <a:pPr rtl="0"/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rtl="0"/>
            <a:r>
              <a:rPr lang="ru-RU" sz="3200" dirty="0">
                <a:solidFill>
                  <a:srgbClr val="FFFEFF"/>
                </a:solidFill>
              </a:rPr>
              <a:t>Регламент защиты</a:t>
            </a:r>
          </a:p>
        </p:txBody>
      </p:sp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descr="Графический элемент SmartArt — 2 вертикальных значка">
            <a:extLst>
              <a:ext uri="{FF2B5EF4-FFF2-40B4-BE49-F238E27FC236}">
                <a16:creationId xmlns:a16="http://schemas.microsoft.com/office/drawing/2014/main" id="{05161A65-4E7E-B44A-B0C7-71A1F0FD5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032115"/>
              </p:ext>
            </p:extLst>
          </p:nvPr>
        </p:nvGraphicFramePr>
        <p:xfrm>
          <a:off x="676292" y="518831"/>
          <a:ext cx="4944403" cy="541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Заголовок 27">
            <a:extLst>
              <a:ext uri="{FF2B5EF4-FFF2-40B4-BE49-F238E27FC236}">
                <a16:creationId xmlns:a16="http://schemas.microsoft.com/office/drawing/2014/main" id="{4988F789-C14D-C841-BDEB-8ACF7737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Удачной защиты!</a:t>
            </a:r>
          </a:p>
        </p:txBody>
      </p:sp>
    </p:spTree>
    <p:extLst>
      <p:ext uri="{BB962C8B-B14F-4D97-AF65-F5344CB8AC3E}">
        <p14:creationId xmlns:p14="http://schemas.microsoft.com/office/powerpoint/2010/main" val="28712321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601_TF11344857.potx" id="{76DE1DE2-F9C0-4364-B4FA-02FC73A545F7}" vid="{8A3957A4-7D6B-4125-9C8A-8A7742A1736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конференции с геометрическим оформлением</Template>
  <TotalTime>64</TotalTime>
  <Words>495</Words>
  <Application>Microsoft Office PowerPoint</Application>
  <PresentationFormat>Широкоэкранный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РетроспективаVTI</vt:lpstr>
      <vt:lpstr>«Внедрение смешанных форм обучения на основе интеграции цифровых и аналоговых форматов организации учебного процесса в вузах»</vt:lpstr>
      <vt:lpstr>Подготовка к защите</vt:lpstr>
      <vt:lpstr>График защит</vt:lpstr>
      <vt:lpstr>График защит</vt:lpstr>
      <vt:lpstr>График защит</vt:lpstr>
      <vt:lpstr>Регламент защиты</vt:lpstr>
      <vt:lpstr>Удачной защиты!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«Внедрение смешанных форм обучения на основе интеграции цифровых и аналоговых форматов организации учебного процесса в вузах»</dc:title>
  <dc:creator>Сорокина Галина Петровна</dc:creator>
  <cp:lastModifiedBy>Сорокина Галина Петровна</cp:lastModifiedBy>
  <cp:revision>6</cp:revision>
  <dcterms:created xsi:type="dcterms:W3CDTF">2020-12-17T19:28:55Z</dcterms:created>
  <dcterms:modified xsi:type="dcterms:W3CDTF">2020-12-17T20:33:08Z</dcterms:modified>
</cp:coreProperties>
</file>